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56" r:id="rId3"/>
    <p:sldId id="257" r:id="rId4"/>
    <p:sldId id="258" r:id="rId5"/>
    <p:sldId id="259" r:id="rId6"/>
    <p:sldId id="261" r:id="rId7"/>
    <p:sldId id="265" r:id="rId8"/>
    <p:sldId id="262" r:id="rId9"/>
    <p:sldId id="264" r:id="rId10"/>
    <p:sldId id="263" r:id="rId11"/>
    <p:sldId id="266" r:id="rId12"/>
    <p:sldId id="277" r:id="rId13"/>
    <p:sldId id="278" r:id="rId14"/>
    <p:sldId id="279" r:id="rId15"/>
    <p:sldId id="280" r:id="rId16"/>
    <p:sldId id="281" r:id="rId17"/>
    <p:sldId id="283" r:id="rId18"/>
    <p:sldId id="284" r:id="rId19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2E2"/>
    <a:srgbClr val="FFFF66"/>
    <a:srgbClr val="0000FF"/>
    <a:srgbClr val="293FE3"/>
    <a:srgbClr val="2110FC"/>
    <a:srgbClr val="3366FF"/>
    <a:srgbClr val="990033"/>
    <a:srgbClr val="FF0000"/>
    <a:srgbClr val="00CC00"/>
    <a:srgbClr val="5A0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92" y="-96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980E-AEE8-48D4-8169-5EFD5955A412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3B743-76B1-42A1-A3FE-368769F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2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option is very </a:t>
            </a:r>
            <a:r>
              <a:rPr lang="en-US" dirty="0" err="1" smtClean="0"/>
              <a:t>imporant</a:t>
            </a:r>
            <a:r>
              <a:rPr lang="en-US" dirty="0" smtClean="0"/>
              <a:t>. If you want to make the class fruitful, please follow the instructions in this option carefully before present it in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90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It</a:t>
            </a:r>
            <a:r>
              <a:rPr lang="en-US" baseline="0" dirty="0" smtClean="0"/>
              <a:t> is for feed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6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</a:t>
            </a:r>
            <a:r>
              <a:rPr lang="en-US" baseline="0" dirty="0" smtClean="0"/>
              <a:t> mean proper time all will be present tense</a:t>
            </a:r>
            <a:r>
              <a:rPr lang="en-US" baseline="0" dirty="0" smtClean="0"/>
              <a:t>. </a:t>
            </a:r>
            <a:r>
              <a:rPr lang="bn-IN" baseline="0" dirty="0" smtClean="0"/>
              <a:t>(যথাযথ সময় বুঝাতে </a:t>
            </a:r>
            <a:r>
              <a:rPr lang="en-US" baseline="0" dirty="0" smtClean="0"/>
              <a:t>sentences </a:t>
            </a:r>
            <a:r>
              <a:rPr lang="bn-IN" baseline="0" dirty="0" smtClean="0"/>
              <a:t>এর উভয় অংশে </a:t>
            </a:r>
            <a:r>
              <a:rPr lang="en-US" baseline="0" dirty="0" smtClean="0"/>
              <a:t>present tense </a:t>
            </a:r>
            <a:r>
              <a:rPr lang="bn-IN" baseline="0" dirty="0" smtClean="0"/>
              <a:t>হবে)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7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 mean passed time last one will be past tense</a:t>
            </a:r>
            <a:r>
              <a:rPr lang="en-US" dirty="0" smtClean="0"/>
              <a:t>.</a:t>
            </a:r>
            <a:r>
              <a:rPr lang="bn-IN" dirty="0" smtClean="0"/>
              <a:t> (সময়</a:t>
            </a:r>
            <a:r>
              <a:rPr lang="bn-IN" baseline="0" dirty="0" smtClean="0"/>
              <a:t> অতিক্রান্ত হয়েছে বুঝাতে প্রথম অংশ </a:t>
            </a:r>
            <a:r>
              <a:rPr lang="en-US" baseline="0" dirty="0" smtClean="0"/>
              <a:t>present tense</a:t>
            </a:r>
            <a:r>
              <a:rPr lang="bn-IN" baseline="0" dirty="0" smtClean="0"/>
              <a:t> হবে, পরের অংশ </a:t>
            </a:r>
            <a:r>
              <a:rPr lang="en-US" baseline="0" dirty="0" smtClean="0"/>
              <a:t>past tense </a:t>
            </a:r>
            <a:r>
              <a:rPr lang="bn-IN" baseline="0" dirty="0" smtClean="0"/>
              <a:t>হবে।)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 smtClean="0"/>
              <a:t>জোর দিয়ে বুঝাতে</a:t>
            </a:r>
            <a:r>
              <a:rPr lang="bn-IN" baseline="0" dirty="0" smtClean="0"/>
              <a:t> </a:t>
            </a:r>
            <a:r>
              <a:rPr lang="en-US" baseline="0" dirty="0" smtClean="0"/>
              <a:t>high time </a:t>
            </a:r>
            <a:r>
              <a:rPr lang="bn-IN" baseline="0" dirty="0" smtClean="0"/>
              <a:t>ব্যবহৃত হয়। </a:t>
            </a:r>
            <a:r>
              <a:rPr lang="en-US" baseline="0" dirty="0" smtClean="0"/>
              <a:t>Subject </a:t>
            </a:r>
            <a:r>
              <a:rPr lang="bn-IN" baseline="0" dirty="0" smtClean="0"/>
              <a:t>এর পরে </a:t>
            </a:r>
            <a:r>
              <a:rPr lang="en-US" baseline="0" dirty="0" smtClean="0"/>
              <a:t>verb</a:t>
            </a:r>
            <a:r>
              <a:rPr lang="bn-IN" baseline="0" dirty="0" smtClean="0"/>
              <a:t>টি </a:t>
            </a:r>
            <a:r>
              <a:rPr lang="en-US" baseline="0" dirty="0" smtClean="0"/>
              <a:t>past </a:t>
            </a:r>
            <a:r>
              <a:rPr lang="bn-IN" baseline="0" dirty="0" smtClean="0"/>
              <a:t>হলেও মূলতঃ এটি </a:t>
            </a:r>
            <a:r>
              <a:rPr lang="en-US" baseline="0" dirty="0" smtClean="0"/>
              <a:t>present tense </a:t>
            </a:r>
            <a:r>
              <a:rPr lang="bn-IN" baseline="0" dirty="0" smtClean="0"/>
              <a:t>এর  অর্থ প্রকাশ করে।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90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Feed back/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5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It the first sentence is present tense, 2</a:t>
            </a:r>
            <a:r>
              <a:rPr lang="en-US" baseline="30000" dirty="0" smtClean="0"/>
              <a:t>nd</a:t>
            </a:r>
            <a:r>
              <a:rPr lang="en-US" dirty="0" smtClean="0"/>
              <a:t> will be past and if the first sentence is past tense , 2</a:t>
            </a:r>
            <a:r>
              <a:rPr lang="en-US" baseline="30000" dirty="0" smtClean="0"/>
              <a:t>nd</a:t>
            </a:r>
            <a:r>
              <a:rPr lang="en-US" dirty="0" smtClean="0"/>
              <a:t> will be past perfect</a:t>
            </a:r>
            <a:r>
              <a:rPr lang="en-US" baseline="0" dirty="0" smtClean="0"/>
              <a:t> tense.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49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 smtClean="0"/>
              <a:t>“চিন্তা করা যায় না/ভাবা যায় না” অর্থ</a:t>
            </a:r>
            <a:r>
              <a:rPr lang="bn-IN" baseline="0" dirty="0" smtClean="0"/>
              <a:t> প্রকাশ করতে </a:t>
            </a:r>
            <a:r>
              <a:rPr lang="en-US" dirty="0" smtClean="0"/>
              <a:t>Let</a:t>
            </a:r>
            <a:r>
              <a:rPr lang="en-US" baseline="0" dirty="0" smtClean="0"/>
              <a:t> alone </a:t>
            </a:r>
            <a:r>
              <a:rPr lang="bn-IN" baseline="0" dirty="0" smtClean="0"/>
              <a:t>ব্যবহৃত হয়। ইহা সাধারণতঃ </a:t>
            </a:r>
            <a:r>
              <a:rPr lang="en-US" baseline="0" dirty="0" smtClean="0"/>
              <a:t>Negative </a:t>
            </a:r>
            <a:r>
              <a:rPr lang="bn-IN" baseline="0" dirty="0" smtClean="0"/>
              <a:t>অর্থ প্রকাশ করে।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8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Feed back/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5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Ending slide.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Welcome slide.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3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8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and 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2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above outcomes will be achieved from this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3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Because of/on account of/due to/owing to </a:t>
            </a:r>
            <a:r>
              <a:rPr lang="bn-IN" dirty="0" smtClean="0"/>
              <a:t>এর বাংলা</a:t>
            </a:r>
            <a:r>
              <a:rPr lang="bn-IN" baseline="0" dirty="0" smtClean="0"/>
              <a:t> অর্থ </a:t>
            </a:r>
            <a:r>
              <a:rPr lang="en-US" baseline="0" dirty="0" smtClean="0"/>
              <a:t>‘</a:t>
            </a:r>
            <a:r>
              <a:rPr lang="bn-IN" baseline="0" dirty="0" smtClean="0"/>
              <a:t>কারনে </a:t>
            </a:r>
            <a:r>
              <a:rPr lang="bn-IN" baseline="0" dirty="0" smtClean="0"/>
              <a:t>/ জন্যে </a:t>
            </a:r>
            <a:r>
              <a:rPr lang="en-US" baseline="0" dirty="0" smtClean="0"/>
              <a:t>‘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2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Would </a:t>
            </a:r>
            <a:r>
              <a:rPr lang="en-US" dirty="0" err="1" smtClean="0"/>
              <a:t>rathmer</a:t>
            </a:r>
            <a:r>
              <a:rPr lang="en-US" dirty="0" smtClean="0"/>
              <a:t> means </a:t>
            </a:r>
            <a:r>
              <a:rPr lang="bn-IN" dirty="0" smtClean="0"/>
              <a:t>বরং...</a:t>
            </a:r>
            <a:r>
              <a:rPr lang="bn-IN" baseline="0" dirty="0" smtClean="0"/>
              <a:t> তবুও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40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It does not mean past tense rather it is present tense</a:t>
            </a:r>
            <a:r>
              <a:rPr lang="en-US" dirty="0" smtClean="0"/>
              <a:t>. Had better </a:t>
            </a:r>
            <a:r>
              <a:rPr lang="bn-IN" dirty="0" smtClean="0"/>
              <a:t>দ্বারা </a:t>
            </a:r>
            <a:r>
              <a:rPr lang="en-US" dirty="0" smtClean="0"/>
              <a:t>past tense </a:t>
            </a:r>
            <a:r>
              <a:rPr lang="bn-IN" dirty="0" smtClean="0"/>
              <a:t>বুঝায়</a:t>
            </a:r>
            <a:r>
              <a:rPr lang="bn-IN" baseline="0" dirty="0" smtClean="0"/>
              <a:t> না বরং এটি </a:t>
            </a:r>
            <a:r>
              <a:rPr lang="en-US" baseline="0" dirty="0" smtClean="0"/>
              <a:t>present tense </a:t>
            </a:r>
            <a:r>
              <a:rPr lang="bn-IN" baseline="0" dirty="0" smtClean="0"/>
              <a:t>নির্দেশ করে। </a:t>
            </a:r>
            <a:endParaRPr lang="b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 smtClean="0"/>
              <a:t>শিক্ষার্থীরা</a:t>
            </a:r>
            <a:r>
              <a:rPr lang="bn-IN" baseline="0" dirty="0" smtClean="0"/>
              <a:t> অনেক সময় </a:t>
            </a:r>
            <a:r>
              <a:rPr lang="en-US" baseline="0" dirty="0" smtClean="0"/>
              <a:t>than </a:t>
            </a:r>
            <a:r>
              <a:rPr lang="bn-IN" baseline="0" dirty="0" smtClean="0"/>
              <a:t>এর জায়গায় </a:t>
            </a:r>
            <a:r>
              <a:rPr lang="en-US" baseline="0" dirty="0" smtClean="0"/>
              <a:t>then </a:t>
            </a:r>
            <a:r>
              <a:rPr lang="bn-IN" baseline="0" dirty="0" smtClean="0"/>
              <a:t>লিখে ফেলে। বিষয়টি তাদের ভালভাবে বুঝিয়ে দেওয়া দরকার।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0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9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3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2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7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2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3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35F2-0182-480B-B969-F14FB9C54BB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47E55-078B-4A78-9626-74D35CD6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391886"/>
            <a:ext cx="4038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Special Notes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371600"/>
            <a:ext cx="11582400" cy="579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latin typeface="Book Antiqua" pitchFamily="18" charset="0"/>
              </a:rPr>
              <a:t>Dear colleagues,</a:t>
            </a:r>
          </a:p>
          <a:p>
            <a:pPr algn="just"/>
            <a:r>
              <a:rPr lang="en-US" b="1" dirty="0" smtClean="0">
                <a:latin typeface="Book Antiqua" pitchFamily="18" charset="0"/>
              </a:rPr>
              <a:t>You know that a sentences may be completed in different ways, So to </a:t>
            </a:r>
            <a:r>
              <a:rPr lang="en-US" b="1" dirty="0" smtClean="0">
                <a:latin typeface="Book Antiqua" pitchFamily="18" charset="0"/>
              </a:rPr>
              <a:t>understand </a:t>
            </a:r>
            <a:r>
              <a:rPr lang="en-US" b="1" dirty="0" smtClean="0">
                <a:latin typeface="Book Antiqua" pitchFamily="18" charset="0"/>
              </a:rPr>
              <a:t>the </a:t>
            </a:r>
            <a:r>
              <a:rPr lang="en-US" b="1" dirty="0" smtClean="0">
                <a:latin typeface="Book Antiqua" pitchFamily="18" charset="0"/>
              </a:rPr>
              <a:t>full meaning of the sentence, </a:t>
            </a:r>
            <a:r>
              <a:rPr lang="en-US" b="1" dirty="0" smtClean="0">
                <a:latin typeface="Book Antiqua" pitchFamily="18" charset="0"/>
              </a:rPr>
              <a:t>students </a:t>
            </a:r>
            <a:r>
              <a:rPr lang="en-US" b="1" dirty="0" smtClean="0">
                <a:latin typeface="Book Antiqua" pitchFamily="18" charset="0"/>
              </a:rPr>
              <a:t>have to </a:t>
            </a:r>
            <a:r>
              <a:rPr lang="en-US" b="1" dirty="0" smtClean="0">
                <a:latin typeface="Book Antiqua" pitchFamily="18" charset="0"/>
              </a:rPr>
              <a:t>write the question on the answer script and then they will complete </a:t>
            </a:r>
            <a:r>
              <a:rPr lang="en-US" b="1" dirty="0" smtClean="0">
                <a:latin typeface="Book Antiqua" pitchFamily="18" charset="0"/>
              </a:rPr>
              <a:t>it. Completed </a:t>
            </a:r>
            <a:r>
              <a:rPr lang="en-US" b="1" dirty="0" smtClean="0">
                <a:latin typeface="Book Antiqua" pitchFamily="18" charset="0"/>
              </a:rPr>
              <a:t>part must be </a:t>
            </a:r>
            <a:r>
              <a:rPr lang="en-US" b="1" u="sng" dirty="0" smtClean="0">
                <a:latin typeface="Book Antiqua" pitchFamily="18" charset="0"/>
              </a:rPr>
              <a:t>underlined.</a:t>
            </a:r>
            <a:r>
              <a:rPr lang="en-US" b="1" dirty="0" smtClean="0">
                <a:latin typeface="Book Antiqua" pitchFamily="18" charset="0"/>
              </a:rPr>
              <a:t> Only answer should not be written in the answer script</a:t>
            </a:r>
            <a:r>
              <a:rPr lang="en-US" b="1" dirty="0" smtClean="0">
                <a:latin typeface="Book Antiqua" pitchFamily="18" charset="0"/>
              </a:rPr>
              <a:t>. It is wrong.  </a:t>
            </a:r>
            <a:r>
              <a:rPr lang="en-US" b="1" dirty="0" smtClean="0">
                <a:latin typeface="Book Antiqua" pitchFamily="18" charset="0"/>
              </a:rPr>
              <a:t>It is </a:t>
            </a:r>
            <a:r>
              <a:rPr lang="en-US" b="1" dirty="0" smtClean="0">
                <a:latin typeface="Book Antiqua" pitchFamily="18" charset="0"/>
              </a:rPr>
              <a:t>notable  </a:t>
            </a:r>
            <a:r>
              <a:rPr lang="en-US" b="1" dirty="0" smtClean="0">
                <a:latin typeface="Book Antiqua" pitchFamily="18" charset="0"/>
              </a:rPr>
              <a:t>that after completing </a:t>
            </a:r>
            <a:r>
              <a:rPr lang="en-US" b="1" dirty="0" smtClean="0">
                <a:latin typeface="Book Antiqua" pitchFamily="18" charset="0"/>
              </a:rPr>
              <a:t>all the sentences </a:t>
            </a:r>
            <a:r>
              <a:rPr lang="en-US" b="1" dirty="0" smtClean="0">
                <a:latin typeface="Book Antiqua" pitchFamily="18" charset="0"/>
              </a:rPr>
              <a:t>, it will express a complete </a:t>
            </a:r>
            <a:r>
              <a:rPr lang="en-US" b="1" dirty="0" smtClean="0">
                <a:latin typeface="Book Antiqua" pitchFamily="18" charset="0"/>
              </a:rPr>
              <a:t>sense of an event or a topic because all the grammar items are now a days contextual</a:t>
            </a:r>
            <a:r>
              <a:rPr lang="en-US" b="1" dirty="0" smtClean="0">
                <a:latin typeface="Book Antiqua" pitchFamily="18" charset="0"/>
              </a:rPr>
              <a:t>. Necessary notes are given below the slide </a:t>
            </a:r>
            <a:r>
              <a:rPr lang="en-US" b="1" dirty="0" smtClean="0">
                <a:latin typeface="Book Antiqua" pitchFamily="18" charset="0"/>
              </a:rPr>
              <a:t>. Please follow it before going to present it in the class.</a:t>
            </a:r>
            <a:endParaRPr lang="en-US" b="1" dirty="0" smtClean="0">
              <a:latin typeface="Book Antiqua" pitchFamily="18" charset="0"/>
            </a:endParaRPr>
          </a:p>
          <a:p>
            <a:pPr algn="just"/>
            <a:endParaRPr lang="en-US" b="1" dirty="0">
              <a:latin typeface="Book Antiqua" pitchFamily="18" charset="0"/>
            </a:endParaRPr>
          </a:p>
          <a:p>
            <a:pPr algn="just"/>
            <a:r>
              <a:rPr lang="en-US" sz="3200" b="1" dirty="0" smtClean="0">
                <a:latin typeface="Book Antiqua" pitchFamily="18" charset="0"/>
              </a:rPr>
              <a:t>Your near and dear</a:t>
            </a:r>
          </a:p>
          <a:p>
            <a:pPr algn="just"/>
            <a:r>
              <a:rPr lang="en-US" b="1" dirty="0" smtClean="0">
                <a:latin typeface="Book Antiqua" pitchFamily="18" charset="0"/>
              </a:rPr>
              <a:t>Md. </a:t>
            </a:r>
            <a:r>
              <a:rPr lang="en-US" b="1" dirty="0" err="1" smtClean="0">
                <a:latin typeface="Book Antiqua" pitchFamily="18" charset="0"/>
              </a:rPr>
              <a:t>Hasan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Hafizur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Rahman</a:t>
            </a:r>
            <a:endParaRPr lang="en-US" b="1" dirty="0" smtClean="0">
              <a:latin typeface="Book Antiqua" pitchFamily="18" charset="0"/>
            </a:endParaRPr>
          </a:p>
          <a:p>
            <a:pPr algn="just"/>
            <a:r>
              <a:rPr lang="en-US" b="1" dirty="0" smtClean="0">
                <a:latin typeface="Book Antiqua" pitchFamily="18" charset="0"/>
              </a:rPr>
              <a:t>Cambrian School &amp; College</a:t>
            </a:r>
          </a:p>
          <a:p>
            <a:pPr algn="just"/>
            <a:r>
              <a:rPr lang="en-US" b="1" dirty="0" smtClean="0">
                <a:latin typeface="Book Antiqua" pitchFamily="18" charset="0"/>
              </a:rPr>
              <a:t>Dhaka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762000"/>
            <a:ext cx="3733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Activities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122682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No sooner had the police come________________________________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No sooner had the bell rung_______________________________________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________________________ we started for home.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No sooner had the magic started_______________________________________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________________________________than the play began.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270048"/>
            <a:ext cx="4953000" cy="8571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Completing item -17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127242"/>
            <a:ext cx="8382000" cy="701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Use of ‘It is time (proper time)’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3048000"/>
            <a:ext cx="3784642" cy="710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latin typeface="Book Antiqua" pitchFamily="18" charset="0"/>
              </a:rPr>
              <a:t>s</a:t>
            </a:r>
            <a:r>
              <a:rPr lang="en-US" sz="2000" b="1" u="sng" dirty="0" smtClean="0">
                <a:solidFill>
                  <a:schemeClr val="bg1"/>
                </a:solidFill>
                <a:latin typeface="Book Antiqua" pitchFamily="18" charset="0"/>
              </a:rPr>
              <a:t>tart the plane.</a:t>
            </a:r>
            <a:endParaRPr lang="en-US" sz="2000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046514"/>
            <a:ext cx="1034687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rgbClr val="FFFF00"/>
                </a:solidFill>
                <a:latin typeface="Book Antiqua" pitchFamily="18" charset="0"/>
              </a:rPr>
              <a:t>Formation-1: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time to + v</a:t>
            </a:r>
            <a:r>
              <a:rPr lang="en-US" b="1" baseline="-25000" dirty="0" smtClean="0">
                <a:solidFill>
                  <a:schemeClr val="bg1"/>
                </a:solidFill>
                <a:latin typeface="Book Antiqua" pitchFamily="18" charset="0"/>
              </a:rPr>
              <a:t>1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+ extension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4429" y="3048001"/>
            <a:ext cx="28575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time to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11318"/>
            <a:ext cx="11658600" cy="8130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rgbClr val="FFFF00"/>
                </a:solidFill>
                <a:latin typeface="Book Antiqua" pitchFamily="18" charset="0"/>
              </a:rPr>
              <a:t>Formation-2: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time for +object+ to + v</a:t>
            </a:r>
            <a:r>
              <a:rPr lang="en-US" b="1" baseline="-25000" dirty="0" smtClean="0">
                <a:solidFill>
                  <a:schemeClr val="bg1"/>
                </a:solidFill>
                <a:latin typeface="Book Antiqua" pitchFamily="18" charset="0"/>
              </a:rPr>
              <a:t>1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+ extension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1913" y="7162799"/>
            <a:ext cx="4735287" cy="6422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u="sng" dirty="0" smtClean="0">
                <a:latin typeface="Book Antiqua" pitchFamily="18" charset="0"/>
              </a:rPr>
              <a:t>board the plane.</a:t>
            </a:r>
            <a:endParaRPr lang="en-US" sz="2000" b="1" u="sng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1" y="7162800"/>
            <a:ext cx="4800600" cy="4647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It is time for me to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4800" y="270048"/>
            <a:ext cx="4953000" cy="720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Completing item -18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127242"/>
            <a:ext cx="8382000" cy="701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Use of ‘It is time (Time is over)’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4113" y="6680481"/>
            <a:ext cx="5976258" cy="710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Book Antiqua" pitchFamily="18" charset="0"/>
              </a:rPr>
              <a:t>started the train journey.</a:t>
            </a:r>
            <a:endParaRPr lang="en-US" sz="2000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046514"/>
            <a:ext cx="1034687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rgbClr val="FFFF00"/>
                </a:solidFill>
                <a:latin typeface="Book Antiqua" pitchFamily="18" charset="0"/>
              </a:rPr>
              <a:t>Formation-1: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time +Subject + v</a:t>
            </a:r>
            <a:r>
              <a:rPr lang="en-US" b="1" baseline="-25000" dirty="0" smtClean="0">
                <a:solidFill>
                  <a:schemeClr val="bg1"/>
                </a:solidFill>
                <a:latin typeface="Book Antiqua" pitchFamily="18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+ extension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6696811"/>
            <a:ext cx="28575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time we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17665"/>
            <a:ext cx="7326787" cy="41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270048"/>
            <a:ext cx="4953000" cy="8571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Completing item -19</a:t>
            </a:r>
            <a:endParaRPr lang="en-US" b="1" u="sng" dirty="0">
              <a:solidFill>
                <a:schemeClr val="accent6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510678"/>
            <a:ext cx="8382000" cy="701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Use of ‘It is high time (Time is over)’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9671" y="6740353"/>
            <a:ext cx="5976258" cy="710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Book Antiqua" pitchFamily="18" charset="0"/>
              </a:rPr>
              <a:t>started  journey by bus.</a:t>
            </a:r>
            <a:endParaRPr lang="en-US" sz="2000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1095647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rgbClr val="FFFF00"/>
                </a:solidFill>
                <a:latin typeface="Book Antiqua" pitchFamily="18" charset="0"/>
              </a:rPr>
              <a:t>Formation-1: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high time +Subject + v</a:t>
            </a:r>
            <a:r>
              <a:rPr lang="en-US" b="1" baseline="-25000" dirty="0" smtClean="0">
                <a:solidFill>
                  <a:schemeClr val="bg1"/>
                </a:solidFill>
                <a:latin typeface="Book Antiqua" pitchFamily="18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+ extension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2535" y="6773011"/>
            <a:ext cx="4207329" cy="6945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high time we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37" y="3352800"/>
            <a:ext cx="5401067" cy="33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762000"/>
            <a:ext cx="3733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Activities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122682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time________________________________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_____________________we  started our duty.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high time________________________.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__________________________we started our prayer.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time___________________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It is time for us_____________________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270048"/>
            <a:ext cx="4953000" cy="8571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-20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127242"/>
            <a:ext cx="6172200" cy="701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‘As if/As though              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5342" y="3480081"/>
            <a:ext cx="4528458" cy="710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u="sng" dirty="0" smtClean="0">
                <a:latin typeface="Book Antiqua" pitchFamily="18" charset="0"/>
              </a:rPr>
              <a:t>he knew everything.</a:t>
            </a:r>
            <a:endParaRPr lang="en-US" sz="2000" b="1" u="sng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046514"/>
            <a:ext cx="13563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latin typeface="Book Antiqua" pitchFamily="18" charset="0"/>
              </a:rPr>
              <a:t>Formation-1: </a:t>
            </a:r>
            <a:r>
              <a:rPr lang="en-US" b="1" dirty="0" smtClean="0">
                <a:latin typeface="Book Antiqua" pitchFamily="18" charset="0"/>
              </a:rPr>
              <a:t>Sub + v</a:t>
            </a:r>
            <a:r>
              <a:rPr lang="en-US" b="1" baseline="-25000" dirty="0" smtClean="0">
                <a:latin typeface="Book Antiqua" pitchFamily="18" charset="0"/>
              </a:rPr>
              <a:t>1</a:t>
            </a:r>
            <a:r>
              <a:rPr lang="en-US" b="1" dirty="0" smtClean="0">
                <a:latin typeface="Book Antiqua" pitchFamily="18" charset="0"/>
              </a:rPr>
              <a:t> + extension + as if/as though+ sub +v</a:t>
            </a:r>
            <a:r>
              <a:rPr lang="en-US" b="1" baseline="-25000" dirty="0" smtClean="0">
                <a:latin typeface="Book Antiqua" pitchFamily="18" charset="0"/>
              </a:rPr>
              <a:t>2</a:t>
            </a:r>
            <a:r>
              <a:rPr lang="en-US" b="1" dirty="0" smtClean="0">
                <a:latin typeface="Book Antiqua" pitchFamily="18" charset="0"/>
              </a:rPr>
              <a:t>+extension.</a:t>
            </a:r>
            <a:endParaRPr lang="en-US" b="1" baseline="-250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496410"/>
            <a:ext cx="4449535" cy="6945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speaks as though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127242"/>
            <a:ext cx="1371487" cy="7015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0684" y="6487887"/>
            <a:ext cx="5932716" cy="710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u="sng" dirty="0" smtClean="0">
                <a:latin typeface="Book Antiqua" pitchFamily="18" charset="0"/>
              </a:rPr>
              <a:t>he had known everything.</a:t>
            </a:r>
            <a:endParaRPr lang="en-US" sz="2000" b="1" u="sng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743" y="5009523"/>
            <a:ext cx="13563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latin typeface="Book Antiqua" pitchFamily="18" charset="0"/>
              </a:rPr>
              <a:t>Formation-2: </a:t>
            </a:r>
            <a:r>
              <a:rPr lang="en-US" b="1" dirty="0" smtClean="0">
                <a:latin typeface="Book Antiqua" pitchFamily="18" charset="0"/>
              </a:rPr>
              <a:t>Sub + v</a:t>
            </a:r>
            <a:r>
              <a:rPr lang="en-US" b="1" baseline="-25000" dirty="0" smtClean="0">
                <a:latin typeface="Book Antiqua" pitchFamily="18" charset="0"/>
              </a:rPr>
              <a:t>2</a:t>
            </a:r>
            <a:r>
              <a:rPr lang="en-US" b="1" dirty="0" smtClean="0">
                <a:latin typeface="Book Antiqua" pitchFamily="18" charset="0"/>
              </a:rPr>
              <a:t> + extension + as if/as though+ sub +had+v</a:t>
            </a:r>
            <a:r>
              <a:rPr lang="en-US" b="1" baseline="-25000" dirty="0" smtClean="0">
                <a:latin typeface="Book Antiqua" pitchFamily="18" charset="0"/>
              </a:rPr>
              <a:t>3</a:t>
            </a:r>
            <a:r>
              <a:rPr lang="en-US" b="1" dirty="0" smtClean="0">
                <a:latin typeface="Book Antiqua" pitchFamily="18" charset="0"/>
              </a:rPr>
              <a:t>+extension.</a:t>
            </a:r>
            <a:endParaRPr lang="en-US" b="1" baseline="-25000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1343" y="6504216"/>
            <a:ext cx="4449535" cy="6945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spoke as though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76200" y="1905000"/>
            <a:ext cx="13563600" cy="1449896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3354896"/>
            <a:ext cx="9448800" cy="988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Callout 13"/>
          <p:cNvSpPr/>
          <p:nvPr/>
        </p:nvSpPr>
        <p:spPr>
          <a:xfrm>
            <a:off x="76200" y="4900244"/>
            <a:ext cx="13563600" cy="1449896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06284" y="6357258"/>
            <a:ext cx="10885716" cy="988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77342" y="2177142"/>
            <a:ext cx="457200" cy="52251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971799" y="3496410"/>
            <a:ext cx="1538967" cy="6945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1038111" y="2129204"/>
            <a:ext cx="457200" cy="60311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391400" y="3436537"/>
            <a:ext cx="1371600" cy="72180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548742" y="5102677"/>
            <a:ext cx="457200" cy="59264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15241" y="6504216"/>
            <a:ext cx="1451882" cy="6945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363200" y="4900243"/>
            <a:ext cx="1371600" cy="79507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629399" y="6438900"/>
            <a:ext cx="2666943" cy="71091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270048"/>
            <a:ext cx="4953000" cy="8571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Completing item -21</a:t>
            </a:r>
            <a:endParaRPr lang="en-US" b="1" u="sng" dirty="0">
              <a:solidFill>
                <a:schemeClr val="accent6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371600"/>
            <a:ext cx="8382000" cy="701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Use of ‘Let alone(Undesirable thinking)’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8595" y="6702252"/>
            <a:ext cx="4800600" cy="672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000" b="1" u="sng" dirty="0" smtClean="0">
                <a:solidFill>
                  <a:schemeClr val="bg1"/>
                </a:solidFill>
                <a:latin typeface="Book Antiqua" pitchFamily="18" charset="0"/>
              </a:rPr>
              <a:t>n aristocratic house.</a:t>
            </a:r>
            <a:endParaRPr lang="en-US" sz="2000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42457"/>
            <a:ext cx="12725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rgbClr val="FFFF00"/>
                </a:solidFill>
                <a:latin typeface="Book Antiqua" pitchFamily="18" charset="0"/>
              </a:rPr>
              <a:t>Formation :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Negative sentence +let alone + relevant part of the sentence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195" y="6718581"/>
            <a:ext cx="7315200" cy="5421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He cannot live in a hut let alone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285833"/>
            <a:ext cx="4879510" cy="3191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3124200"/>
            <a:ext cx="4179295" cy="31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762000"/>
            <a:ext cx="3733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Activities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122682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He can not eat a mango let alone_______________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_____________________ten kilometers.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They can not play so bad let alone________________________.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__________________________GPA  5.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She can not cook rice let alone___________________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964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58400" y="7015841"/>
            <a:ext cx="343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 to next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5971" y="3429000"/>
            <a:ext cx="5334000" cy="19050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Welcome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838200"/>
            <a:ext cx="4572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Introduction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883229"/>
            <a:ext cx="6096000" cy="449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Md. </a:t>
            </a:r>
            <a:r>
              <a:rPr lang="en-US" sz="3200" b="1" dirty="0" err="1" smtClean="0">
                <a:latin typeface="Book Antiqua" pitchFamily="18" charset="0"/>
              </a:rPr>
              <a:t>Hasan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Hafizur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Rahman</a:t>
            </a:r>
            <a:endParaRPr lang="en-US" sz="3200" b="1" dirty="0" smtClean="0">
              <a:latin typeface="Book Antiqua" pitchFamily="18" charset="0"/>
            </a:endParaRPr>
          </a:p>
          <a:p>
            <a:r>
              <a:rPr lang="en-US" b="1" dirty="0" smtClean="0">
                <a:latin typeface="Book Antiqua" pitchFamily="18" charset="0"/>
              </a:rPr>
              <a:t>Lecturer and Head of the Department (English)</a:t>
            </a:r>
          </a:p>
          <a:p>
            <a:r>
              <a:rPr lang="en-US" b="1" dirty="0" smtClean="0">
                <a:latin typeface="Book Antiqua" pitchFamily="18" charset="0"/>
              </a:rPr>
              <a:t>Cambrian School &amp; College</a:t>
            </a:r>
          </a:p>
          <a:p>
            <a:r>
              <a:rPr lang="en-US" b="1" dirty="0" err="1" smtClean="0">
                <a:latin typeface="Book Antiqua" pitchFamily="18" charset="0"/>
              </a:rPr>
              <a:t>Baridhara</a:t>
            </a:r>
            <a:r>
              <a:rPr lang="en-US" b="1" dirty="0" smtClean="0">
                <a:latin typeface="Book Antiqua" pitchFamily="18" charset="0"/>
              </a:rPr>
              <a:t>, Dhaka</a:t>
            </a:r>
          </a:p>
          <a:p>
            <a:endParaRPr lang="en-US" b="1" dirty="0">
              <a:latin typeface="Book Antiqua" pitchFamily="18" charset="0"/>
            </a:endParaRPr>
          </a:p>
          <a:p>
            <a:r>
              <a:rPr lang="en-US" sz="3200" b="1" i="1" u="sng" dirty="0" smtClean="0">
                <a:solidFill>
                  <a:srgbClr val="002060"/>
                </a:solidFill>
                <a:latin typeface="Book Antiqua" pitchFamily="18" charset="0"/>
              </a:rPr>
              <a:t>Presentation made for</a:t>
            </a:r>
          </a:p>
          <a:p>
            <a:r>
              <a:rPr lang="en-US" b="1" dirty="0" smtClean="0">
                <a:latin typeface="Book Antiqua" pitchFamily="18" charset="0"/>
              </a:rPr>
              <a:t>Class IX-X</a:t>
            </a:r>
          </a:p>
          <a:p>
            <a:r>
              <a:rPr lang="en-US" b="1" dirty="0" smtClean="0">
                <a:latin typeface="Book Antiqua" pitchFamily="18" charset="0"/>
              </a:rPr>
              <a:t>English 2</a:t>
            </a:r>
            <a:r>
              <a:rPr lang="en-US" b="1" baseline="30000" dirty="0" smtClean="0">
                <a:latin typeface="Book Antiqua" pitchFamily="18" charset="0"/>
              </a:rPr>
              <a:t>nd</a:t>
            </a:r>
            <a:r>
              <a:rPr lang="en-US" b="1" dirty="0" smtClean="0">
                <a:latin typeface="Book Antiqua" pitchFamily="18" charset="0"/>
              </a:rPr>
              <a:t> paper</a:t>
            </a:r>
          </a:p>
          <a:p>
            <a:r>
              <a:rPr lang="en-US" b="1" dirty="0" smtClean="0">
                <a:latin typeface="Book Antiqua" pitchFamily="18" charset="0"/>
              </a:rPr>
              <a:t>Grammar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06286"/>
            <a:ext cx="12649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could not go to college______________________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1257299"/>
            <a:ext cx="6172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>
                <a:latin typeface="Book Antiqua" pitchFamily="18" charset="0"/>
              </a:rPr>
              <a:t>b</a:t>
            </a:r>
            <a:r>
              <a:rPr lang="en-US" b="1" dirty="0" smtClean="0">
                <a:latin typeface="Book Antiqua" pitchFamily="18" charset="0"/>
              </a:rPr>
              <a:t>ecause of his illness.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906486"/>
            <a:ext cx="9144000" cy="7511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What kind of sentence is this?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4038600"/>
            <a:ext cx="8915400" cy="1676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Completing sentence</a:t>
            </a:r>
            <a:endParaRPr lang="en-US" sz="4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019800"/>
            <a:ext cx="9372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Let us discuss about completing sentence.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229" y="685800"/>
            <a:ext cx="5410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Learning outcomes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5229" y="1828800"/>
            <a:ext cx="7086600" cy="2362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At the end of the lesson , we will be able to –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i</a:t>
            </a:r>
            <a:r>
              <a:rPr lang="en-US" b="1" dirty="0" smtClean="0">
                <a:latin typeface="Book Antiqua" pitchFamily="18" charset="0"/>
              </a:rPr>
              <a:t>dentify some items of completing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identify the formation of completing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complete incomplete sentences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4" y="635835"/>
            <a:ext cx="5257800" cy="6835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-13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600200"/>
            <a:ext cx="10363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because of, on account of, owing to &amp; due to’.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5964" y="2514600"/>
            <a:ext cx="1134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Book Antiqua" pitchFamily="18" charset="0"/>
              </a:rPr>
              <a:t> </a:t>
            </a:r>
            <a:r>
              <a:rPr lang="en-US" sz="4000" b="1" dirty="0" smtClean="0">
                <a:latin typeface="Book Antiqua" pitchFamily="18" charset="0"/>
              </a:rPr>
              <a:t>He cannot do hard job______________________.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8884" y="2465613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o</a:t>
            </a:r>
            <a:r>
              <a:rPr lang="en-US" sz="4000" b="1" dirty="0" smtClean="0">
                <a:latin typeface="Book Antiqua" pitchFamily="18" charset="0"/>
              </a:rPr>
              <a:t>n account of his illness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686300"/>
            <a:ext cx="1082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1. Everybody loves him___________.</a:t>
            </a:r>
          </a:p>
          <a:p>
            <a:r>
              <a:rPr lang="en-US" sz="4000" b="1" dirty="0" smtClean="0">
                <a:latin typeface="Book Antiqua" pitchFamily="18" charset="0"/>
              </a:rPr>
              <a:t>2. On account of rain_____________.</a:t>
            </a:r>
          </a:p>
          <a:p>
            <a:r>
              <a:rPr lang="en-US" sz="4000" b="1" dirty="0" smtClean="0">
                <a:latin typeface="Book Antiqua" pitchFamily="18" charset="0"/>
              </a:rPr>
              <a:t>3. __________________due to thick fog.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752600" y="3467100"/>
            <a:ext cx="11049000" cy="1198096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Complete the following sentences.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4724400"/>
            <a:ext cx="110490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39" y="1906895"/>
            <a:ext cx="2991775" cy="2085637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33900" y="228600"/>
            <a:ext cx="5257800" cy="6835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Completing item -14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9543" y="1087549"/>
            <a:ext cx="9764486" cy="609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Use of ‘would rather……………..than’.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7957" y="2667000"/>
            <a:ext cx="88446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I would rather drink tea than_______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1400" y="2628428"/>
            <a:ext cx="1981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offee.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312896"/>
            <a:ext cx="109728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1. I would rather die than___________.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2. I would rather go _____________.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3. ___________ than fail.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524000" y="4114800"/>
            <a:ext cx="11277600" cy="1198096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Complete the following sentences.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5312896"/>
            <a:ext cx="11277600" cy="2307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6977" y="270048"/>
            <a:ext cx="3962400" cy="6443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-15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8070" y="1112378"/>
            <a:ext cx="4795157" cy="609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‘had better’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062526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You had better___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2770412"/>
            <a:ext cx="11811000" cy="13552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Had better. It is unreal past. It does not mean past tense rather it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 denotes present and future. No infinitive is used after it.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0" y="1219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(বরং ভাল)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>
            <a:off x="457200" y="4267200"/>
            <a:ext cx="3205843" cy="3048000"/>
          </a:xfrm>
          <a:prstGeom prst="rightArrow">
            <a:avLst>
              <a:gd name="adj1" fmla="val 50000"/>
              <a:gd name="adj2" fmla="val 316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Complete the sentences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57600" y="4267200"/>
            <a:ext cx="8991600" cy="3048000"/>
            <a:chOff x="3657600" y="4267200"/>
            <a:chExt cx="8991600" cy="3048000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4571999"/>
              <a:ext cx="8077200" cy="255454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4000" b="1" dirty="0" smtClean="0">
                  <a:latin typeface="Book Antiqua" pitchFamily="18" charset="0"/>
                </a:rPr>
                <a:t>1. I had better __________________</a:t>
              </a:r>
            </a:p>
            <a:p>
              <a:r>
                <a:rPr lang="en-US" sz="4000" b="1" dirty="0" smtClean="0">
                  <a:latin typeface="Book Antiqua" pitchFamily="18" charset="0"/>
                </a:rPr>
                <a:t>2. He had better________________</a:t>
              </a:r>
            </a:p>
            <a:p>
              <a:r>
                <a:rPr lang="en-US" sz="4000" b="1" dirty="0" smtClean="0">
                  <a:latin typeface="Book Antiqua" pitchFamily="18" charset="0"/>
                </a:rPr>
                <a:t>3. They had better______________</a:t>
              </a:r>
            </a:p>
            <a:p>
              <a:r>
                <a:rPr lang="en-US" sz="4000" b="1" dirty="0" smtClean="0">
                  <a:latin typeface="Book Antiqua" pitchFamily="18" charset="0"/>
                </a:rPr>
                <a:t>4. You had better_______________</a:t>
              </a:r>
              <a:endParaRPr lang="en-US" sz="4000" b="1" dirty="0">
                <a:latin typeface="Book Antiqua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7600" y="4267200"/>
              <a:ext cx="8991600" cy="304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839199" y="2286000"/>
            <a:ext cx="680357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go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7" grpId="0"/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81600" y="0"/>
            <a:ext cx="8534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24481"/>
            <a:ext cx="4495800" cy="6835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Completing item -16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29820"/>
            <a:ext cx="4746171" cy="5203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of ‘No sooner…..than’.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912114"/>
            <a:ext cx="13182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No sooner had he reached the station________________.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7800" y="6912114"/>
            <a:ext cx="4572000" cy="6208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 than the train left.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233132"/>
            <a:ext cx="6858000" cy="10577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rgbClr val="0E22E2"/>
                </a:solidFill>
                <a:latin typeface="Book Antiqua" pitchFamily="18" charset="0"/>
              </a:rPr>
              <a:t>Formation: </a:t>
            </a:r>
            <a:r>
              <a:rPr lang="en-US" b="1" dirty="0" smtClean="0">
                <a:latin typeface="Book Antiqua" pitchFamily="18" charset="0"/>
              </a:rPr>
              <a:t>No sooner had + subject </a:t>
            </a:r>
          </a:p>
          <a:p>
            <a:r>
              <a:rPr lang="en-US" b="1" dirty="0" smtClean="0">
                <a:latin typeface="Book Antiqua" pitchFamily="18" charset="0"/>
              </a:rPr>
              <a:t>+v</a:t>
            </a:r>
            <a:r>
              <a:rPr lang="en-US" b="1" baseline="-25000" dirty="0" smtClean="0">
                <a:latin typeface="Book Antiqua" pitchFamily="18" charset="0"/>
              </a:rPr>
              <a:t>3</a:t>
            </a:r>
            <a:r>
              <a:rPr lang="en-US" b="1" dirty="0" smtClean="0">
                <a:latin typeface="Book Antiqua" pitchFamily="18" charset="0"/>
              </a:rPr>
              <a:t> + extension + than + subject + v</a:t>
            </a:r>
            <a:r>
              <a:rPr lang="en-US" b="1" baseline="-25000" dirty="0" smtClean="0">
                <a:latin typeface="Book Antiqua" pitchFamily="18" charset="0"/>
              </a:rPr>
              <a:t>2</a:t>
            </a:r>
            <a:r>
              <a:rPr lang="en-US" b="1" dirty="0" smtClean="0">
                <a:latin typeface="Book Antiqua" pitchFamily="18" charset="0"/>
              </a:rPr>
              <a:t> 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24482"/>
            <a:ext cx="7543800" cy="1225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1055</Words>
  <Application>Microsoft Office PowerPoint</Application>
  <PresentationFormat>Custom</PresentationFormat>
  <Paragraphs>150</Paragraphs>
  <Slides>18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102</cp:revision>
  <dcterms:created xsi:type="dcterms:W3CDTF">2015-11-30T00:43:24Z</dcterms:created>
  <dcterms:modified xsi:type="dcterms:W3CDTF">2015-12-04T11:15:34Z</dcterms:modified>
</cp:coreProperties>
</file>